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6" r:id="rId4"/>
    <p:sldId id="304" r:id="rId5"/>
    <p:sldId id="299" r:id="rId6"/>
    <p:sldId id="267" r:id="rId7"/>
    <p:sldId id="268" r:id="rId8"/>
    <p:sldId id="297" r:id="rId9"/>
    <p:sldId id="269" r:id="rId10"/>
    <p:sldId id="271" r:id="rId11"/>
    <p:sldId id="311" r:id="rId12"/>
    <p:sldId id="257" r:id="rId13"/>
    <p:sldId id="272" r:id="rId14"/>
    <p:sldId id="261" r:id="rId15"/>
    <p:sldId id="298" r:id="rId16"/>
    <p:sldId id="262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1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1A2030-B67E-4F19-BD26-A3982AF49DB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92FDB2-BD80-4E85-AE18-8DB30798B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784976" cy="266429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Поклонимся </a:t>
            </a:r>
          </a:p>
          <a:p>
            <a:pPr algn="ctr"/>
            <a:r>
              <a:rPr lang="ru-RU" sz="6400" b="1" dirty="0" smtClean="0">
                <a:solidFill>
                  <a:srgbClr val="7030A0"/>
                </a:solidFill>
              </a:rPr>
              <a:t>за тот великий бой…</a:t>
            </a:r>
            <a:endParaRPr lang="ru-RU" sz="64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13824"/>
            <a:ext cx="6480720" cy="14111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75-летию Великой Победы посвящается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10242"/>
          <a:stretch/>
        </p:blipFill>
        <p:spPr bwMode="auto">
          <a:xfrm>
            <a:off x="28937" y="71706"/>
            <a:ext cx="1590736" cy="13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71" y="28738"/>
            <a:ext cx="1508433" cy="148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6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903" y="404664"/>
            <a:ext cx="61945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Танкист от бога, он попал на службу в 4-ю танковую бригаду под командованием полковника М. Е. Катукова. В это время на вооружение армии стали поступать новые модели танков Т-34 и КВ. Их начал выпускать Сталинградский тракторный завод. Ст. лейтенанта Лавриненко назначили командиром танкового взвода, которому достались Т-34. </a:t>
            </a:r>
            <a:br>
              <a:rPr lang="ru-RU" dirty="0" smtClean="0"/>
            </a:br>
            <a:r>
              <a:rPr lang="ru-RU" dirty="0" smtClean="0"/>
              <a:t>В октябре бригада приняла участие в боевых действиях вблизи Мценска против одной из механизированных групп немецкого генерал-полковника Г. Гудериана. Именно здесь экипаж Лавриненко и открыл счет подбитым им вражеским танкам. В первом же бою, состоявшемся 6 октября, были уничтожены четыре боевых машины противника.</a:t>
            </a:r>
          </a:p>
          <a:p>
            <a:endParaRPr lang="ru-RU" dirty="0" smtClean="0"/>
          </a:p>
          <a:p>
            <a:r>
              <a:rPr lang="ru-RU" dirty="0" smtClean="0"/>
              <a:t>К сожалению, не существует точных данных насчет количества танков, уничтоженных экипажем Дмитрия Лавриненко в сражениях под Мценском. По разным источникам, эта цифра колеблется от 7 до 19 машин. Такая неточность объясняется тем, что в то время особо никто не занимался подсчетом подбитой немецкой техники.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085763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3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 воспоминаний Героя Советского Союза полковника в отставке Анатолия </a:t>
            </a:r>
            <a:r>
              <a:rPr lang="ru-RU" dirty="0" err="1"/>
              <a:t>Рафтопулло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«Когда противник вклинился в нашу оборону на правом фланге, комбриг выслал на помощь пехотинцам группу из четырех танков под командованием Лавриненко. Я увидел, как вспыхнуло несколько машин врага, остальные попятились. Танки Лавриненко исчезли так же внезапно, как и появились, но через несколько минут показались левее, из-за пригорка. И снова их пушки сверкнули огнем. За несколько стремительных атак группа уничтожила 15 гитлеровских танков».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7129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445224"/>
            <a:ext cx="7772400" cy="1224136"/>
          </a:xfrm>
        </p:spPr>
        <p:txBody>
          <a:bodyPr/>
          <a:lstStyle/>
          <a:p>
            <a:r>
              <a:rPr lang="ru-RU" dirty="0" smtClean="0"/>
              <a:t>Легендарный экипаж Лавриненко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429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0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926954" cy="5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600" r="29757" b="4852"/>
          <a:stretch/>
        </p:blipFill>
        <p:spPr bwMode="auto">
          <a:xfrm>
            <a:off x="5076056" y="1983389"/>
            <a:ext cx="3020992" cy="31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0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220072" y="332656"/>
            <a:ext cx="3600399" cy="62646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Необходимо отметить, что доблестные заслуги Д. Ф. Лавриненко перед Отечеством были признаны не сразу. Незадолго до гибели танкиста, а именно 5 декабря 1941 г., он был представлен к званию Героя Советского Союза генерал-майором 1-й Гвардейской танковой бригады М. Е. Катуковым, но по каким-то причинам так и не был награжден. Только 22 декабря его уже посмертно удостоили ордена Ленина.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50"/>
            <a:ext cx="46291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6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К 5 декабря 1941 года</a:t>
            </a:r>
            <a:r>
              <a:rPr lang="ru-RU" sz="3600" b="1" dirty="0"/>
              <a:t>, когда Лавриненко был представлен к званию Героя Советского Союза, на его счету было 47 уничтоженных немецких танков.</a:t>
            </a:r>
          </a:p>
          <a:p>
            <a:pPr marL="0" indent="0" algn="just">
              <a:buNone/>
            </a:pPr>
            <a:r>
              <a:rPr lang="ru-RU" sz="3600" b="1" dirty="0"/>
              <a:t>Свой последний, </a:t>
            </a:r>
            <a:r>
              <a:rPr lang="ru-RU" sz="3600" b="1" dirty="0">
                <a:solidFill>
                  <a:srgbClr val="FF0000"/>
                </a:solidFill>
              </a:rPr>
              <a:t>52 танк</a:t>
            </a:r>
            <a:r>
              <a:rPr lang="ru-RU" sz="3600" b="1" dirty="0"/>
              <a:t>, Лавриненко уничтожил в боях на подступах к Волоколамску </a:t>
            </a:r>
            <a:r>
              <a:rPr lang="ru-RU" sz="3600" b="1" dirty="0">
                <a:solidFill>
                  <a:srgbClr val="FF0000"/>
                </a:solidFill>
              </a:rPr>
              <a:t>18 декабря 1941 года.</a:t>
            </a:r>
          </a:p>
          <a:p>
            <a:pPr marL="0" indent="0" algn="just">
              <a:buNone/>
            </a:pPr>
            <a:r>
              <a:rPr lang="ru-RU" sz="3600" b="1" dirty="0"/>
              <a:t>Звания Героя ему не дали, а наградили орденом Ленина. Правда, к тому времени его уже не было в живых.</a:t>
            </a:r>
          </a:p>
          <a:p>
            <a:pPr marL="0" indent="0" algn="just">
              <a:buNone/>
            </a:pPr>
            <a:r>
              <a:rPr lang="ru-RU" sz="3400" b="1" dirty="0" smtClean="0"/>
              <a:t>После </a:t>
            </a:r>
            <a:r>
              <a:rPr lang="ru-RU" sz="3400" b="1" dirty="0"/>
              <a:t>боя полковник Н.А. </a:t>
            </a:r>
            <a:r>
              <a:rPr lang="ru-RU" sz="3400" b="1" dirty="0" err="1"/>
              <a:t>Чернояров</a:t>
            </a:r>
            <a:r>
              <a:rPr lang="ru-RU" sz="3400" b="1" dirty="0"/>
              <a:t>, командир 17-й танковой бригады, также входившей в состав подвижной группы Катукова, вызвал Лавриненко к себе. Доложив полковнику обстановку, Лавриненко направился к своему танку. Но, не дойдя до него нескольких шагов, вдруг упал в снег. Маленький осколок мины оборвал жизнь Дмитрия Федоровича Лавриненко, самого "эффективного" танкиста Красной Армии.</a:t>
            </a:r>
          </a:p>
          <a:p>
            <a:pPr marL="0" indent="0" algn="just">
              <a:buNone/>
            </a:pPr>
            <a:r>
              <a:rPr lang="ru-RU" sz="3400" b="1" dirty="0" smtClean="0"/>
              <a:t>Он </a:t>
            </a:r>
            <a:r>
              <a:rPr lang="ru-RU" sz="3400" b="1" dirty="0"/>
              <a:t>участвовал </a:t>
            </a:r>
            <a:r>
              <a:rPr lang="ru-RU" sz="3400" b="1" dirty="0">
                <a:solidFill>
                  <a:srgbClr val="FF0000"/>
                </a:solidFill>
              </a:rPr>
              <a:t>в 28 </a:t>
            </a:r>
            <a:r>
              <a:rPr lang="ru-RU" sz="3400" b="1" dirty="0"/>
              <a:t>схватках. </a:t>
            </a:r>
            <a:r>
              <a:rPr lang="ru-RU" sz="3400" b="1" dirty="0">
                <a:solidFill>
                  <a:srgbClr val="FF0000"/>
                </a:solidFill>
              </a:rPr>
              <a:t>Трижды</a:t>
            </a:r>
            <a:r>
              <a:rPr lang="ru-RU" sz="3400" b="1" dirty="0"/>
              <a:t> горел в танке. Уничтожил </a:t>
            </a:r>
            <a:r>
              <a:rPr lang="ru-RU" sz="3400" b="1" dirty="0">
                <a:solidFill>
                  <a:srgbClr val="FF0000"/>
                </a:solidFill>
              </a:rPr>
              <a:t>52 танка противника (немецких танков) всего за 2,5 месяца боев!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900" b="1" dirty="0" smtClean="0"/>
              <a:t>В </a:t>
            </a:r>
            <a:r>
              <a:rPr lang="ru-RU" sz="2900" b="1" dirty="0"/>
              <a:t>мае 1990 года </a:t>
            </a:r>
            <a:r>
              <a:rPr lang="ru-RU" sz="2900" b="1" dirty="0" smtClean="0"/>
              <a:t>Указом </a:t>
            </a:r>
            <a:r>
              <a:rPr lang="ru-RU" sz="2900" b="1" dirty="0"/>
              <a:t>Президента СССР от 5 мая 1990 года за мужество и </a:t>
            </a:r>
            <a:r>
              <a:rPr lang="ru-RU" sz="2900" b="1" dirty="0" smtClean="0"/>
              <a:t>героизм, </a:t>
            </a:r>
            <a:r>
              <a:rPr lang="ru-RU" sz="2900" b="1" dirty="0"/>
              <a:t>проявленные в боях с немецко-фашистскими </a:t>
            </a:r>
            <a:r>
              <a:rPr lang="ru-RU" sz="2900" b="1" dirty="0" smtClean="0"/>
              <a:t>захватчиками,  </a:t>
            </a:r>
            <a:r>
              <a:rPr lang="ru-RU" sz="2900" b="1" dirty="0"/>
              <a:t>Лавриненко Дмитрию Фёдоровичу присвоено звание Героя Советского Союза посмертно («Золотая Звезда» за № 11615).</a:t>
            </a:r>
          </a:p>
          <a:p>
            <a:endParaRPr lang="ru-RU" sz="3700" dirty="0"/>
          </a:p>
          <a:p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135039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" y="620688"/>
            <a:ext cx="905907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19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156"/>
            <a:ext cx="8569573" cy="67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445125"/>
            <a:ext cx="7315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Когда он </a:t>
            </a:r>
            <a:r>
              <a:rPr lang="ru-RU" sz="2000" dirty="0"/>
              <a:t>подвиг совершает,</a:t>
            </a:r>
            <a:br>
              <a:rPr lang="ru-RU" sz="2000" dirty="0"/>
            </a:br>
            <a:r>
              <a:rPr lang="ru-RU" sz="2000" dirty="0" smtClean="0"/>
              <a:t>То </a:t>
            </a:r>
            <a:r>
              <a:rPr lang="ru-RU" sz="2000" dirty="0"/>
              <a:t>не заботится ничуть,</a:t>
            </a:r>
            <a:br>
              <a:rPr lang="ru-RU" sz="2000" dirty="0"/>
            </a:br>
            <a:r>
              <a:rPr lang="ru-RU" sz="2000" dirty="0" smtClean="0"/>
              <a:t>Узнает </a:t>
            </a:r>
            <a:r>
              <a:rPr lang="ru-RU" sz="2000" dirty="0"/>
              <a:t>кто иль не узнает</a:t>
            </a:r>
            <a:br>
              <a:rPr lang="ru-RU" sz="2000" dirty="0"/>
            </a:br>
            <a:r>
              <a:rPr lang="ru-RU" sz="2000" dirty="0" smtClean="0"/>
              <a:t>О </a:t>
            </a:r>
            <a:r>
              <a:rPr lang="ru-RU" sz="2000" dirty="0"/>
              <a:t>нем самом когда-нибудь.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5143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93610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Героя - школе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5085184"/>
            <a:ext cx="8928992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Дмитрий Федорович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ЛАВРИНЕНКО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2241" b="-162"/>
          <a:stretch/>
        </p:blipFill>
        <p:spPr bwMode="auto">
          <a:xfrm>
            <a:off x="1043608" y="1052735"/>
            <a:ext cx="7416824" cy="5585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3370" y="116632"/>
            <a:ext cx="9120630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      Страна и живущие в ней люди всегда должны помнить своих героев. Имя одного из них,  Дмитрия Федоровича Лавриненко, советского танкового аса, гвардии старшего лейтенанта, заслужившего в кровопролитных боях за Родину наивысшее воинское звание Героя СССР, присвоено нашей школе.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92088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37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4"/>
          <a:stretch/>
        </p:blipFill>
        <p:spPr bwMode="auto">
          <a:xfrm>
            <a:off x="107504" y="20090"/>
            <a:ext cx="8856984" cy="68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260649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     Происхождение героя</a:t>
            </a:r>
            <a:endParaRPr lang="ru-RU" b="1" dirty="0"/>
          </a:p>
          <a:p>
            <a:pPr algn="just"/>
            <a:r>
              <a:rPr lang="ru-RU" b="1" dirty="0"/>
              <a:t>По одной из версий 1(14) октября, а по другой – 10 сентября 1914 г., в станице Бесстрашной (Краснодарский край) в семье Федора </a:t>
            </a:r>
            <a:r>
              <a:rPr lang="ru-RU" b="1" dirty="0" err="1"/>
              <a:t>Прокофьевича</a:t>
            </a:r>
            <a:r>
              <a:rPr lang="ru-RU" b="1" dirty="0"/>
              <a:t> и его жены Матрены родился сын - Лавриненко Дмитрий Федорович. Биография этого человека чрезвычайно насыщена событиями, несмотря на то, что он погиб, когда ему было всего 27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140968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Его отец был кубанским казаком и воевал в Первую мировую. После Октябрьской революции стал красногвардейцем. В одном из боев он геройски погиб, сражаясь с белоказаками.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Мать </a:t>
            </a:r>
            <a:r>
              <a:rPr lang="ru-RU" sz="1600" b="1" dirty="0"/>
              <a:t>Дмитрия – Матрена </a:t>
            </a:r>
            <a:r>
              <a:rPr lang="ru-RU" sz="1600" b="1" dirty="0" err="1"/>
              <a:t>Прокофьевна</a:t>
            </a:r>
            <a:r>
              <a:rPr lang="ru-RU" sz="1600" b="1" dirty="0"/>
              <a:t> – была активной женщиной и после прихода советской власти вступила в ряды ВКП(б). Она занимала пост председателя </a:t>
            </a:r>
            <a:r>
              <a:rPr lang="ru-RU" sz="1600" b="1" dirty="0" err="1"/>
              <a:t>стансовета</a:t>
            </a:r>
            <a:r>
              <a:rPr lang="ru-RU" sz="1600" b="1" dirty="0"/>
              <a:t> в одном из хуторов </a:t>
            </a:r>
            <a:r>
              <a:rPr lang="ru-RU" sz="1600" b="1" dirty="0" err="1"/>
              <a:t>Армавирского</a:t>
            </a:r>
            <a:r>
              <a:rPr lang="ru-RU" sz="1600" b="1" dirty="0"/>
              <a:t> района. После гибели супруга она воспитывала сына одна.</a:t>
            </a:r>
          </a:p>
        </p:txBody>
      </p:sp>
    </p:spTree>
    <p:extLst>
      <p:ext uri="{BB962C8B-B14F-4D97-AF65-F5344CB8AC3E}">
        <p14:creationId xmlns:p14="http://schemas.microsoft.com/office/powerpoint/2010/main" val="374895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17291" cy="341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5172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2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928992" cy="58311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Дмитрий Лавриненко учился в школе крестьянской молодежи в ст. Вознесенской и окончил ее в 1931 г. После этого он продолжил свое образование на учительских курсах в г. Армавире. В течение двух лет он обучал детей на хуторе, где председательствовала его мать. Именно с его легкой руки в сельской школе появился драмкружок, а затем и струнный оркестр. Кроме того, он также являлся организатором нескольких спортивных секций. По словам хорошо знавших его людей, дети просто обожали своего учителя, который обычно вел занятия в двух классах одновременно.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117352" cy="25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6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Курсант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429000"/>
            <a:ext cx="4555936" cy="32403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1934 г. Дмитрий решил добровольно пойти в армию, где изначально был направлен в кавалерию. Через четыре года по сокращенной программе он прошел обучение в Ульяновском бронетанковом училище. Как позже вспоминали его однокурсники, будущий танковый ас Дмитрий Лавриненко был скромным, исполнительным, трудолюбивым и умным командиром. Все экзамены он сдавал легко, и в этом ему, по-видимому, помогала его предыдущая специальность.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464496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Все вокруг замечали его необыкновенную любовь к технике. Он все время старался как можно больше узнать о ней и быстрее освоить. Кроме того, на занятиях по огневой подготовке он всегда стрелял на отлично практически из любого вида оружия. Именно поэтому друзья его прозвали Снайперским глазом.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286000" cy="3140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64" y="3860714"/>
            <a:ext cx="4486275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119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9036050" cy="6858000"/>
          </a:xfrm>
        </p:spPr>
        <p:txBody>
          <a:bodyPr>
            <a:noAutofit/>
          </a:bodyPr>
          <a:lstStyle/>
          <a:p>
            <a:r>
              <a:rPr lang="ru-RU" sz="400" dirty="0"/>
              <a:t>95 лет назад, в станице Бесстрашной на Кубани, 10 сентября 1914 года родился Дмитрий Федорович Лавриненко.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В 1931 году </a:t>
            </a:r>
            <a:r>
              <a:rPr lang="ru-RU" sz="1600" b="1" dirty="0"/>
              <a:t>окончил </a:t>
            </a:r>
            <a:r>
              <a:rPr lang="ru-RU" sz="1600" b="1" dirty="0" smtClean="0"/>
              <a:t>школу в </a:t>
            </a:r>
            <a:r>
              <a:rPr lang="ru-RU" sz="1600" b="1" dirty="0"/>
              <a:t>станице </a:t>
            </a:r>
            <a:r>
              <a:rPr lang="ru-RU" sz="1600" b="1" dirty="0" smtClean="0"/>
              <a:t>Вознесенской После окончания трехмесячных  педагогических  курсов </a:t>
            </a:r>
            <a:r>
              <a:rPr lang="ru-RU" sz="1600" b="1" dirty="0"/>
              <a:t>работал учителем в начальной школе хутора Сладкого.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1934 году </a:t>
            </a:r>
            <a:r>
              <a:rPr lang="ru-RU" sz="1600" b="1" dirty="0"/>
              <a:t>Лавриненко подал заявление о своем желании служить в рядах Красной Армии. Год прослужил в кавалерии, а затем был зачислен в Ульяновскую танковую школу. В </a:t>
            </a:r>
            <a:r>
              <a:rPr lang="ru-RU" sz="1600" b="1" dirty="0">
                <a:solidFill>
                  <a:srgbClr val="FF0000"/>
                </a:solidFill>
              </a:rPr>
              <a:t>мае 1938 </a:t>
            </a:r>
            <a:r>
              <a:rPr lang="ru-RU" sz="1600" b="1" dirty="0" smtClean="0">
                <a:solidFill>
                  <a:srgbClr val="FF0000"/>
                </a:solidFill>
              </a:rPr>
              <a:t>года </a:t>
            </a:r>
            <a:r>
              <a:rPr lang="ru-RU" sz="1600" b="1" dirty="0" smtClean="0"/>
              <a:t>младший лейтенант  </a:t>
            </a:r>
            <a:r>
              <a:rPr lang="ru-RU" sz="1600" b="1" dirty="0"/>
              <a:t>Лавриненко </a:t>
            </a:r>
            <a:r>
              <a:rPr lang="ru-RU" sz="1600" b="1" dirty="0" smtClean="0"/>
              <a:t>участвовал </a:t>
            </a:r>
            <a:r>
              <a:rPr lang="ru-RU" sz="1600" b="1" dirty="0"/>
              <a:t>в походе в Западную Украину, а </a:t>
            </a:r>
            <a:r>
              <a:rPr lang="ru-RU" sz="1600" b="1" dirty="0">
                <a:solidFill>
                  <a:srgbClr val="FF0000"/>
                </a:solidFill>
              </a:rPr>
              <a:t>в июне 1940 года </a:t>
            </a:r>
            <a:r>
              <a:rPr lang="ru-RU" sz="1600" b="1" dirty="0"/>
              <a:t>в походе в Бессарабию.</a:t>
            </a:r>
          </a:p>
          <a:p>
            <a:pPr marL="0" indent="0" algn="just">
              <a:buNone/>
            </a:pPr>
            <a:r>
              <a:rPr lang="ru-RU" sz="1600" b="1" dirty="0" smtClean="0"/>
              <a:t>       Начало </a:t>
            </a:r>
            <a:r>
              <a:rPr lang="ru-RU" sz="1600" b="1" dirty="0"/>
              <a:t>Великой Отечественной войны лейтенант Дмитрий Лавриненко встретил у границы в должности командира взвода 15-й танковой </a:t>
            </a:r>
            <a:r>
              <a:rPr lang="ru-RU" sz="1600" b="1" dirty="0" smtClean="0"/>
              <a:t>дивизии </a:t>
            </a:r>
            <a:r>
              <a:rPr lang="ru-RU" sz="1600" b="1" dirty="0"/>
              <a:t>на Западной </a:t>
            </a:r>
            <a:r>
              <a:rPr lang="ru-RU" sz="1600" b="1" dirty="0" smtClean="0"/>
              <a:t>Украине.</a:t>
            </a:r>
          </a:p>
          <a:p>
            <a:pPr marL="0" indent="0" algn="just">
              <a:buNone/>
            </a:pPr>
            <a:r>
              <a:rPr lang="ru-RU" sz="1600" b="1" dirty="0"/>
              <a:t>В</a:t>
            </a:r>
            <a:r>
              <a:rPr lang="ru-RU" sz="1600" b="1" dirty="0" smtClean="0"/>
              <a:t> </a:t>
            </a:r>
            <a:r>
              <a:rPr lang="ru-RU" sz="1600" b="1" dirty="0"/>
              <a:t>сражении под </a:t>
            </a:r>
            <a:r>
              <a:rPr lang="ru-RU" sz="1600" b="1" dirty="0" smtClean="0"/>
              <a:t>Мценском </a:t>
            </a:r>
            <a:r>
              <a:rPr lang="ru-RU" sz="1600" b="1" dirty="0" smtClean="0">
                <a:solidFill>
                  <a:srgbClr val="FF0000"/>
                </a:solidFill>
              </a:rPr>
              <a:t>6 </a:t>
            </a:r>
            <a:r>
              <a:rPr lang="ru-RU" sz="1600" b="1" dirty="0">
                <a:solidFill>
                  <a:srgbClr val="FF0000"/>
                </a:solidFill>
              </a:rPr>
              <a:t>октября 1941 </a:t>
            </a:r>
            <a:r>
              <a:rPr lang="ru-RU" sz="1600" b="1" dirty="0"/>
              <a:t>года во время боя </a:t>
            </a:r>
            <a:r>
              <a:rPr lang="ru-RU" sz="1600" b="1" dirty="0" smtClean="0"/>
              <a:t>танковая </a:t>
            </a:r>
            <a:r>
              <a:rPr lang="ru-RU" sz="1600" b="1" dirty="0"/>
              <a:t>группа </a:t>
            </a:r>
            <a:r>
              <a:rPr lang="ru-RU" sz="1600" b="1" dirty="0" smtClean="0"/>
              <a:t>Лавриненко</a:t>
            </a:r>
            <a:r>
              <a:rPr lang="ru-RU" sz="1600" b="1" dirty="0"/>
              <a:t>, состоявшая из четырех танков Т-34, решительно атаковала колонну немецких </a:t>
            </a:r>
            <a:r>
              <a:rPr lang="ru-RU" sz="1600" b="1" dirty="0" smtClean="0"/>
              <a:t>танков. В </a:t>
            </a:r>
            <a:r>
              <a:rPr lang="ru-RU" sz="1600" b="1" dirty="0"/>
              <a:t>этом бою экипаж лейтенанта Лавриненко уничтожил 4 немецких </a:t>
            </a:r>
            <a:r>
              <a:rPr lang="ru-RU" sz="1600" b="1" dirty="0" smtClean="0"/>
              <a:t>машины и не понес потерь.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9 </a:t>
            </a:r>
            <a:r>
              <a:rPr lang="ru-RU" sz="1600" b="1" dirty="0">
                <a:solidFill>
                  <a:srgbClr val="FF0000"/>
                </a:solidFill>
              </a:rPr>
              <a:t>октября </a:t>
            </a:r>
            <a:r>
              <a:rPr lang="ru-RU" sz="1600" b="1" dirty="0"/>
              <a:t>в бою </a:t>
            </a:r>
            <a:r>
              <a:rPr lang="ru-RU" sz="1600" b="1" dirty="0" smtClean="0"/>
              <a:t>Дмитрию Федоровичу удалось </a:t>
            </a:r>
            <a:r>
              <a:rPr lang="ru-RU" sz="1600" b="1" dirty="0"/>
              <a:t>одному отразить атаку 10 немецких танков и сжечь один из них.</a:t>
            </a:r>
          </a:p>
          <a:p>
            <a:pPr marL="0" indent="0" algn="just">
              <a:buNone/>
            </a:pPr>
            <a:r>
              <a:rPr lang="ru-RU" sz="1600" b="1" dirty="0" smtClean="0"/>
              <a:t>К </a:t>
            </a:r>
            <a:r>
              <a:rPr lang="ru-RU" sz="1600" b="1" dirty="0">
                <a:solidFill>
                  <a:srgbClr val="FF0000"/>
                </a:solidFill>
              </a:rPr>
              <a:t>11 октября </a:t>
            </a:r>
            <a:r>
              <a:rPr lang="ru-RU" sz="1600" b="1" dirty="0"/>
              <a:t>на счету Лавриненко имелось уже 7 танков</a:t>
            </a:r>
            <a:r>
              <a:rPr lang="ru-RU" sz="1600" b="1" dirty="0" smtClean="0"/>
              <a:t>, Вместе с машинами  уничтожалась и  немецкая пехота.  </a:t>
            </a:r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>
                <a:solidFill>
                  <a:srgbClr val="FF0000"/>
                </a:solidFill>
              </a:rPr>
              <a:t>конца октября </a:t>
            </a:r>
            <a:r>
              <a:rPr lang="ru-RU" sz="1600" b="1" dirty="0"/>
              <a:t>танковая бригада вела бои на волоколамском направлении.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7 </a:t>
            </a:r>
            <a:r>
              <a:rPr lang="ru-RU" sz="1600" b="1" dirty="0">
                <a:solidFill>
                  <a:srgbClr val="FF0000"/>
                </a:solidFill>
              </a:rPr>
              <a:t>ноября </a:t>
            </a:r>
            <a:r>
              <a:rPr lang="ru-RU" sz="1600" b="1" dirty="0" smtClean="0"/>
              <a:t>его </a:t>
            </a:r>
            <a:r>
              <a:rPr lang="ru-RU" sz="1600" b="1" dirty="0"/>
              <a:t>группа из трёх танков Т-34 и трёх танков БТ-7 вступила в бой с 18 </a:t>
            </a:r>
            <a:r>
              <a:rPr lang="ru-RU" sz="1600" b="1" dirty="0" smtClean="0"/>
              <a:t>вражескими танками</a:t>
            </a:r>
            <a:r>
              <a:rPr lang="ru-RU" sz="1600" b="1" dirty="0"/>
              <a:t>, уничтожив </a:t>
            </a:r>
            <a:r>
              <a:rPr lang="ru-RU" sz="1600" b="1" dirty="0" smtClean="0"/>
              <a:t>7машин. </a:t>
            </a:r>
            <a:r>
              <a:rPr lang="ru-RU" sz="1600" b="1" dirty="0"/>
              <a:t>Вскоре </a:t>
            </a:r>
            <a:r>
              <a:rPr lang="ru-RU" sz="1600" b="1" dirty="0" smtClean="0"/>
              <a:t>танк старшего лейтенанта Лавриненко в упор из </a:t>
            </a:r>
            <a:r>
              <a:rPr lang="ru-RU" sz="1600" b="1" dirty="0"/>
              <a:t>засады </a:t>
            </a:r>
            <a:r>
              <a:rPr lang="ru-RU" sz="1600" b="1" dirty="0" smtClean="0"/>
              <a:t>расстрелял </a:t>
            </a:r>
            <a:r>
              <a:rPr lang="ru-RU" sz="1600" b="1" dirty="0"/>
              <a:t>с фланга колонну из 18 танков, уничтожив 6 из них.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19 </a:t>
            </a:r>
            <a:r>
              <a:rPr lang="ru-RU" sz="1600" b="1" dirty="0">
                <a:solidFill>
                  <a:srgbClr val="FF0000"/>
                </a:solidFill>
              </a:rPr>
              <a:t>ноября </a:t>
            </a:r>
            <a:r>
              <a:rPr lang="ru-RU" sz="1600" b="1" dirty="0" smtClean="0"/>
              <a:t>во </a:t>
            </a:r>
            <a:r>
              <a:rPr lang="ru-RU" sz="1600" b="1" dirty="0"/>
              <a:t>встречном бою  </a:t>
            </a:r>
            <a:r>
              <a:rPr lang="ru-RU" sz="1600" b="1" dirty="0" smtClean="0"/>
              <a:t>было подбито ещё </a:t>
            </a:r>
            <a:r>
              <a:rPr lang="ru-RU" sz="1600" b="1" dirty="0"/>
              <a:t>семь танков. В тот же день, в деревне </a:t>
            </a:r>
            <a:r>
              <a:rPr lang="ru-RU" sz="1600" b="1" dirty="0" err="1"/>
              <a:t>Гусенево</a:t>
            </a:r>
            <a:r>
              <a:rPr lang="ru-RU" sz="1600" b="1" dirty="0"/>
              <a:t> старший лейтенант Лавриненко был свидетелем гибели командира 316-й стрелковой дивизии генерала И.В. Панфилова. Его танк находился неподалеку от КП </a:t>
            </a:r>
            <a:r>
              <a:rPr lang="ru-RU" sz="1600" b="1" dirty="0" smtClean="0"/>
              <a:t>Панфилова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5769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548680"/>
            <a:ext cx="59766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Боевой опыт</a:t>
            </a:r>
          </a:p>
          <a:p>
            <a:pPr fontAlgn="base"/>
            <a:r>
              <a:rPr lang="ru-RU" dirty="0" smtClean="0">
                <a:effectLst/>
              </a:rPr>
              <a:t>Первый военный поход Дмитрия Лавриненко состоялся в 1939 г., и это была Западная Украина, а через год – Бессарабия.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Великую Отечественную Лавриненко встретил в звании лейтенанта. Он был командиром танкового взвода 15-й дивизии, входившей в состав 16-го </a:t>
            </a:r>
            <a:r>
              <a:rPr lang="ru-RU" dirty="0" err="1" smtClean="0">
                <a:effectLst/>
              </a:rPr>
              <a:t>мехкорпуса</a:t>
            </a:r>
            <a:r>
              <a:rPr lang="ru-RU" dirty="0" smtClean="0">
                <a:effectLst/>
              </a:rPr>
              <a:t>. Надо сказать, что это воинское подразделение довольно долго не вступало в бой, а только отходило вглубь страны, теряя по дороге свою материальную часть, постоянно выходившую из строя. Не имевшие своих машин танкисты в участившихся со временем стычках с врагом использовались как простые пехотинцы. Командование быстро поняло свою ошибку и издало приказ об отзыве наиболее квалифицированных танковых кадров, в числе которых был и Дмитрий Лавриненко.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272823" cy="29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09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364</TotalTime>
  <Words>1109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75-летию Великой Победы посвящается</vt:lpstr>
      <vt:lpstr>Имя Героя -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2019-11-22T17:26:25Z</dcterms:created>
  <dcterms:modified xsi:type="dcterms:W3CDTF">2020-02-12T18:20:08Z</dcterms:modified>
</cp:coreProperties>
</file>